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9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2" r:id="rId25"/>
    <p:sldId id="281" r:id="rId26"/>
    <p:sldId id="284" r:id="rId27"/>
    <p:sldId id="283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58" r:id="rId37"/>
    <p:sldId id="259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AFFF01B5-4DFE-4ABD-8437-3AB97E620F58}">
          <p14:sldIdLst>
            <p14:sldId id="256"/>
            <p14:sldId id="257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2"/>
            <p14:sldId id="281"/>
            <p14:sldId id="284"/>
            <p14:sldId id="283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58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2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908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060419-C040-4C2C-BCE3-5ED329D50A5B}" type="datetimeFigureOut">
              <a:rPr lang="ru-RU" smtClean="0"/>
              <a:t>30.07.2024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D92612-E1FE-47C8-9FBA-B0E118EAC8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3994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%D0%9B%D0%BE%D0%B3%D0%B0%D1%80%D0%B8%D1%84%D0%BC#%D0%9B%D0%BE%D0%B3%D0%B0%D1%80%D0%B8%D1%84%D0%BC%D0%B8%D1%87%D0%B5%D1%81%D0%BA%D0%B0%D1%8F_%D1%84%D1%83%D0%BD%D0%BA%D1%86%D0%B8%D1%8F" TargetMode="External"/><Relationship Id="rId3" Type="http://schemas.openxmlformats.org/officeDocument/2006/relationships/hyperlink" Target="https://ru.wikipedia.org/wiki/%D0%A4%D1%83%D0%BD%D0%BA%D1%86%D0%B8%D1%8F_(%D0%BC%D0%B0%D1%82%D0%B5%D0%BC%D0%B0%D1%82%D0%B8%D0%BA%D0%B0)" TargetMode="External"/><Relationship Id="rId7" Type="http://schemas.openxmlformats.org/officeDocument/2006/relationships/hyperlink" Target="https://ru.wikipedia.org/wiki/%D0%9F%D0%BE%D0%BA%D0%B0%D0%B7%D0%B0%D1%82%D0%B5%D0%BB%D1%8C%D0%BD%D0%B0%D1%8F_%D1%84%D1%83%D0%BD%D0%BA%D1%86%D0%B8%D1%8F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ru.wikipedia.org/wiki/%D0%A1%D1%82%D0%B5%D0%BF%D0%B5%D0%BD%D0%BD%D0%B0%D1%8F_%D1%84%D1%83%D0%BD%D0%BA%D1%86%D0%B8%D1%8F" TargetMode="External"/><Relationship Id="rId11" Type="http://schemas.openxmlformats.org/officeDocument/2006/relationships/hyperlink" Target="https://ru.wikipedia.org/wiki/%D0%9D%D0%B5%D0%BF%D1%80%D0%B5%D1%80%D1%8B%D0%B2%D0%BD%D0%B0%D1%8F_%D1%84%D1%83%D0%BD%D0%BA%D1%86%D0%B8%D1%8F" TargetMode="External"/><Relationship Id="rId5" Type="http://schemas.openxmlformats.org/officeDocument/2006/relationships/hyperlink" Target="https://ru.wikipedia.org/wiki/%D0%9A%D0%BE%D0%BC%D0%BF%D0%BE%D0%B7%D0%B8%D1%86%D0%B8%D1%8F_%D1%84%D1%83%D0%BD%D0%BA%D1%86%D0%B8%D0%B9" TargetMode="External"/><Relationship Id="rId10" Type="http://schemas.openxmlformats.org/officeDocument/2006/relationships/hyperlink" Target="https://ru.wikipedia.org/wiki/%D0%9E%D0%B1%D1%80%D0%B0%D1%82%D0%BD%D1%8B%D0%B5_%D1%82%D1%80%D0%B8%D0%B3%D0%BE%D0%BD%D0%BE%D0%BC%D0%B5%D1%82%D1%80%D0%B8%D1%87%D0%B5%D1%81%D0%BA%D0%B8%D0%B5_%D1%84%D1%83%D0%BD%D0%BA%D1%86%D0%B8%D0%B8" TargetMode="External"/><Relationship Id="rId4" Type="http://schemas.openxmlformats.org/officeDocument/2006/relationships/hyperlink" Target="https://ru.wikipedia.org/wiki/%D0%90%D1%80%D0%B8%D1%84%D0%BC%D0%B5%D1%82%D0%B8%D1%87%D0%B5%D1%81%D0%BA%D0%B8%D0%B5_%D0%BE%D0%BF%D0%B5%D1%80%D0%B0%D1%86%D0%B8%D0%B8" TargetMode="External"/><Relationship Id="rId9" Type="http://schemas.openxmlformats.org/officeDocument/2006/relationships/hyperlink" Target="https://ru.wikipedia.org/wiki/%D0%A2%D1%80%D0%B8%D0%B3%D0%BE%D0%BD%D0%BE%D0%BC%D0%B5%D1%82%D1%80%D0%B8%D1%87%D0%B5%D1%81%D0%BA%D0%B8%D0%B5_%D1%84%D1%83%D0%BD%D0%BA%D1%86%D0%B8%D0%B8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D92612-E1FE-47C8-9FBA-B0E118EAC893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0066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i="0" dirty="0">
                <a:solidFill>
                  <a:srgbClr val="1F1F1F"/>
                </a:solidFill>
                <a:effectLst/>
                <a:latin typeface="Google Sans"/>
              </a:rPr>
              <a:t>Задача Коши́ — одна из основных задач теории дифференциальных уравнений (обыкновенных и с частными производными); </a:t>
            </a:r>
            <a:r>
              <a:rPr lang="ru-RU" b="0" i="0" dirty="0">
                <a:solidFill>
                  <a:srgbClr val="040C28"/>
                </a:solidFill>
                <a:effectLst/>
                <a:latin typeface="Google Sans"/>
              </a:rPr>
              <a:t>состоит в нахождении решения (интеграла) дифференциального уравнения, удовлетворяющего так называемым начальным условиям (начальным данным)</a:t>
            </a:r>
          </a:p>
          <a:p>
            <a:pPr algn="l"/>
            <a:r>
              <a:rPr lang="ru-RU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Элемента́рные</a:t>
            </a:r>
            <a:r>
              <a:rPr lang="ru-RU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фу́нкции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—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Функция (математика)"/>
              </a:rPr>
              <a:t>функции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которые можно получить с помощью конечного числа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Арифметические операции"/>
              </a:rPr>
              <a:t>арифметических действий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и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Композиция функций"/>
              </a:rPr>
              <a:t>композиций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из следующих основных элементарных функций: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Степенная функция"/>
              </a:rPr>
              <a:t>степенная функция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с любым действительным показателем;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Показательная функция"/>
              </a:rPr>
              <a:t>показательная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и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8" tooltip="Логарифм"/>
              </a:rPr>
              <a:t>логарифмическая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функции;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9" tooltip="Тригонометрические функции"/>
              </a:rPr>
              <a:t>тригонометрические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и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0" tooltip="Обратные тригонометрические функции"/>
              </a:rPr>
              <a:t>обратные тригонометрические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функции.</a:t>
            </a:r>
          </a:p>
          <a:p>
            <a:pPr algn="l"/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Каждую элементарную функцию можно задать формулой, то есть набором конечного числа символов, соответствующих используемым операциям. Все элементарные функции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1" tooltip="Непрерывная функция"/>
              </a:rPr>
              <a:t>непрерывны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на своей области определения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D92612-E1FE-47C8-9FBA-B0E118EAC893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9377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https://ru.wikipedia.org/wiki/</a:t>
            </a:r>
            <a:r>
              <a:rPr lang="ru-RU" dirty="0" err="1"/>
              <a:t>Аттрактор_Лоренца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D92612-E1FE-47C8-9FBA-B0E118EAC893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490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0782A-7548-4C31-84A3-739C663984DF}" type="datetime1">
              <a:rPr lang="ru-RU" smtClean="0"/>
              <a:t>30.07.2024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E1DA-40E9-4549-8F68-709A3363F4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4784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7DC3A-F948-47C8-B9DE-4E965E3E82A9}" type="datetime1">
              <a:rPr lang="ru-RU" smtClean="0"/>
              <a:t>30.07.2024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E1DA-40E9-4549-8F68-709A3363F4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7274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95185-0E90-4055-9BEE-1D17D02A5B0F}" type="datetime1">
              <a:rPr lang="ru-RU" smtClean="0"/>
              <a:t>30.07.2024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E1DA-40E9-4549-8F68-709A3363F4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0036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3AF00-2634-4FDC-AAFC-F368E04A03D6}" type="datetime1">
              <a:rPr lang="ru-RU" smtClean="0"/>
              <a:t>30.07.2024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E1DA-40E9-4549-8F68-709A3363F4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5314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E15-3BFE-4448-849D-6E515CC10D46}" type="datetime1">
              <a:rPr lang="ru-RU" smtClean="0"/>
              <a:t>30.07.2024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E1DA-40E9-4549-8F68-709A3363F4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6249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FE6C8-E7BE-4FC1-A810-517FEB88A9D6}" type="datetime1">
              <a:rPr lang="ru-RU" smtClean="0"/>
              <a:t>30.07.2024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E1DA-40E9-4549-8F68-709A3363F4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795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1EAC-2995-45A9-9693-463A4D1B74FC}" type="datetime1">
              <a:rPr lang="ru-RU" smtClean="0"/>
              <a:t>30.07.2024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E1DA-40E9-4549-8F68-709A3363F4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1373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8AD4E-8E50-4390-914C-243F65CE4EF1}" type="datetime1">
              <a:rPr lang="ru-RU" smtClean="0"/>
              <a:t>30.07.2024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E1DA-40E9-4549-8F68-709A3363F4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4352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82CD6-5A54-4423-B465-0EEB6248563D}" type="datetime1">
              <a:rPr lang="ru-RU" smtClean="0"/>
              <a:t>30.07.2024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E1DA-40E9-4549-8F68-709A3363F4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4156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40D47-2B7E-43FF-A815-E4CED98F96D5}" type="datetime1">
              <a:rPr lang="ru-RU" smtClean="0"/>
              <a:t>30.07.2024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E1DA-40E9-4549-8F68-709A3363F4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5646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EDFA7-954E-4E41-8DF3-4889497F8FE7}" type="datetime1">
              <a:rPr lang="ru-RU" smtClean="0"/>
              <a:t>30.07.2024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E1DA-40E9-4549-8F68-709A3363F4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4952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E9DAC8-4192-4C9F-8A4E-8691880F8F48}" type="datetime1">
              <a:rPr lang="ru-RU" smtClean="0"/>
              <a:t>30.07.2024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AE1DA-40E9-4549-8F68-709A3363F4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0962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4A4942-8CDE-4BF6-8F2C-01718147CD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Лекция 2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9BE046-66D0-4D70-A439-C1178FE7E2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Основные подходы и схемы</a:t>
            </a:r>
          </a:p>
        </p:txBody>
      </p:sp>
    </p:spTree>
    <p:extLst>
      <p:ext uri="{BB962C8B-B14F-4D97-AF65-F5344CB8AC3E}">
        <p14:creationId xmlns:p14="http://schemas.microsoft.com/office/powerpoint/2010/main" val="2741589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B19312-BE7E-4BED-BA23-72F91E758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Раздел 2. Динамические и непрерывные динамические системы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E17FE3-3BED-4674-971D-F168FD760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Дискретная динамическая система</a:t>
            </a:r>
          </a:p>
          <a:p>
            <a:r>
              <a:rPr lang="ru-RU" dirty="0" err="1"/>
              <a:t>Непрывная</a:t>
            </a:r>
            <a:r>
              <a:rPr lang="ru-RU" dirty="0"/>
              <a:t> динамическая система</a:t>
            </a:r>
          </a:p>
          <a:p>
            <a:r>
              <a:rPr lang="ru-RU" dirty="0"/>
              <a:t>Аналитическое решение</a:t>
            </a:r>
          </a:p>
          <a:p>
            <a:r>
              <a:rPr lang="ru-RU" dirty="0"/>
              <a:t>Примеры моделей</a:t>
            </a:r>
          </a:p>
          <a:p>
            <a:pPr lvl="1"/>
            <a:r>
              <a:rPr lang="ru-RU" dirty="0"/>
              <a:t>Гипотеза об инвариантности</a:t>
            </a:r>
          </a:p>
          <a:p>
            <a:pPr lvl="1"/>
            <a:r>
              <a:rPr lang="ru-RU" dirty="0"/>
              <a:t>Аттрактор и бифуркационная диаграмма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C7F3C7C-E6FE-4603-9C9E-59038B066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E1DA-40E9-4549-8F68-709A3363F48C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1360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F62C2A-16EA-4349-B5CF-370904702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Общая динамическая система (функциональная модель)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F7CF334-9F6F-4503-A89C-46D5CF82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E1DA-40E9-4549-8F68-709A3363F48C}" type="slidenum">
              <a:rPr lang="ru-RU" smtClean="0"/>
              <a:t>11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18875DC-7D85-4EEF-B823-0B4C995A3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2144094"/>
            <a:ext cx="6146800" cy="414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95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0859FF-082F-4172-9E2A-5F91B1734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Общая динамическая система (структурная модель)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0C02BFD-65DC-4582-8B3D-0DB19CB75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E1DA-40E9-4549-8F68-709A3363F48C}" type="slidenum">
              <a:rPr lang="ru-RU" smtClean="0"/>
              <a:t>12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8DDC222-3156-427C-A877-CA5929EC3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92" y="1690689"/>
            <a:ext cx="6916615" cy="456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799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66A1B6-BA6A-42E3-937E-5181C0D6E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Дискретная динамическая система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85BA194-7F0D-46C0-8BE9-1CBB1F09F7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74711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ru-RU" dirty="0"/>
                  <a:t>Описывается системой уравнений вида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ru-RU" dirty="0"/>
                  <a:t>где: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 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 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u="sng" dirty="0"/>
                  <a:t>внутренние характеристики процесса</a:t>
                </a:r>
                <a:r>
                  <a:rPr lang="ru-RU" dirty="0"/>
                  <a:t>, подлежащего моделированию, в момент времени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:r>
                  <a:rPr lang="ru-RU" dirty="0"/>
                  <a:t>выходы системы</a:t>
                </a:r>
                <a:r>
                  <a:rPr lang="en-US" dirty="0"/>
                  <a:t>)</a:t>
                </a:r>
                <a:endParaRPr lang="ru-RU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dirty="0"/>
                  <a:t> - </a:t>
                </a:r>
                <a:r>
                  <a:rPr lang="ru-RU" u="sng" dirty="0"/>
                  <a:t>внешние характеристики процесса</a:t>
                </a:r>
                <a:r>
                  <a:rPr lang="ru-RU" dirty="0"/>
                  <a:t> в момент времени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dirty="0"/>
                  <a:t>, которые влияют на внутренние характеристики процесса (входы системы)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ru-RU" dirty="0"/>
                  <a:t> - средние скорости изменения характеристик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dirty="0"/>
                  <a:t> на отрезке времени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85BA194-7F0D-46C0-8BE9-1CBB1F09F7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747113"/>
              </a:xfrm>
              <a:blipFill>
                <a:blip r:embed="rId2"/>
                <a:stretch>
                  <a:fillRect l="-1159" t="-25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FBA8977-71F1-475D-BDB3-B3F289D71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E1DA-40E9-4549-8F68-709A3363F48C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1629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7F70D0-AE04-4890-88A9-1234B9C3F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модели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E4B592B-9E3E-4143-A4F7-36EBC34823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5"/>
                <a:ext cx="8151935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ru-RU" dirty="0"/>
                  <a:t>Если интерес представляют не все внутренние характеристики системы, а их меньшее количество, то система может быть представлена как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 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ru-RU" dirty="0"/>
                  <a:t>Функции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ru-RU" dirty="0"/>
                  <a:t> называются выходами (состояниями) процесса или его показателями</a:t>
                </a:r>
              </a:p>
              <a:p>
                <a:r>
                  <a:rPr lang="ru-RU" dirty="0"/>
                  <a:t>Реализацией модели дискретной динамической системы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относительно выходов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ru-RU" dirty="0"/>
                  <a:t> называется модель, содержащая меньшее количество внутренних характеристик, которая позволяет вычислить все выходы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ru-RU" dirty="0"/>
                  <a:t> с необходимой точностью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E4B592B-9E3E-4143-A4F7-36EBC34823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5"/>
                <a:ext cx="8151935" cy="4351338"/>
              </a:xfrm>
              <a:blipFill>
                <a:blip r:embed="rId2"/>
                <a:stretch>
                  <a:fillRect l="-1122" t="-2101" r="-1720" b="-18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4F3CC75-20ED-41FD-BF29-BB402CED0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E1DA-40E9-4549-8F68-709A3363F48C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0041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3399E3-3861-4090-BB12-61F277E56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49458"/>
          </a:xfrm>
        </p:spPr>
        <p:txBody>
          <a:bodyPr>
            <a:normAutofit fontScale="90000"/>
          </a:bodyPr>
          <a:lstStyle/>
          <a:p>
            <a:r>
              <a:rPr lang="ru-RU" dirty="0"/>
              <a:t>Непрерывная динамическая система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021747A-D9A3-4502-82C3-F1C1CE1302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04462"/>
                <a:ext cx="7886700" cy="4672501"/>
              </a:xfrm>
            </p:spPr>
            <p:txBody>
              <a:bodyPr>
                <a:normAutofit fontScale="92500"/>
              </a:bodyPr>
              <a:lstStyle/>
              <a:p>
                <a:r>
                  <a:rPr lang="ru-RU" b="0" i="0" u="none" strike="noStrike" baseline="0" dirty="0">
                    <a:latin typeface="Calibri" panose="020F0502020204030204" pitchFamily="34" charset="0"/>
                  </a:rPr>
                  <a:t>Если процесс таков, что можно говорить о значениях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dirty="0"/>
                  <a:t>можно при любом вещественном значении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ru-RU" dirty="0"/>
                  <a:t>, то функции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dirty="0"/>
                  <a:t> считаются непрерывными и имеющими производные.</a:t>
                </a:r>
              </a:p>
              <a:p>
                <a:r>
                  <a:rPr lang="ru-RU" dirty="0"/>
                  <a:t>В этом случае можно построить непрерывную модель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ru-RU" dirty="0"/>
                  <a:t>Здесь функции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мгновенные скорости изменения соответствующих характеристик.</a:t>
                </a:r>
              </a:p>
              <a:p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ru-RU" dirty="0"/>
                  <a:t> достаточно мало, то можно считать, что это те же функции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из дискретной модели 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021747A-D9A3-4502-82C3-F1C1CE1302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04462"/>
                <a:ext cx="7886700" cy="4672501"/>
              </a:xfrm>
              <a:blipFill>
                <a:blip r:embed="rId3"/>
                <a:stretch>
                  <a:fillRect l="-1159" t="-1958" r="-2087" b="-22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7BE1986-24DD-42C0-AA4E-50CEBE4EC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E1DA-40E9-4549-8F68-709A3363F48C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8452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ADC1E0-321C-47F2-BC02-3471F288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Решения динамической системы, 1/2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B6D1C0-CF87-40C2-9992-7B30681FB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/>
              <a:t>Аналитическое решение</a:t>
            </a:r>
          </a:p>
          <a:p>
            <a:pPr lvl="1"/>
            <a:r>
              <a:rPr lang="ru-RU" dirty="0"/>
              <a:t>Методы высшей математики и иных её разделов сводит решения системы дифференциальных уравнений к задаче Коши</a:t>
            </a:r>
          </a:p>
          <a:p>
            <a:pPr lvl="1"/>
            <a:r>
              <a:rPr lang="ru-RU" dirty="0"/>
              <a:t>Решение точное, может использоваться в дальнейших математических выкладках</a:t>
            </a:r>
          </a:p>
          <a:p>
            <a:pPr lvl="1"/>
            <a:r>
              <a:rPr lang="ru-RU" dirty="0"/>
              <a:t>Решение может не сводиться к элементарным функциям (ЭФ)</a:t>
            </a:r>
          </a:p>
          <a:p>
            <a:pPr lvl="1"/>
            <a:r>
              <a:rPr lang="ru-RU" dirty="0"/>
              <a:t>Решение может не существовать в общем виде</a:t>
            </a:r>
          </a:p>
          <a:p>
            <a:r>
              <a:rPr lang="ru-RU" dirty="0"/>
              <a:t>Численное решение</a:t>
            </a:r>
          </a:p>
          <a:p>
            <a:pPr lvl="1"/>
            <a:r>
              <a:rPr lang="ru-RU" dirty="0"/>
              <a:t>Методы численного решения позволяют найти решение, недоступное для аналитических методов</a:t>
            </a:r>
          </a:p>
          <a:p>
            <a:pPr lvl="1"/>
            <a:r>
              <a:rPr lang="ru-RU" dirty="0"/>
              <a:t>Решение приблизительное, может не иметь математического описания</a:t>
            </a:r>
          </a:p>
          <a:p>
            <a:pPr lvl="1"/>
            <a:r>
              <a:rPr lang="ru-RU" dirty="0"/>
              <a:t>В дальнейших математических выкладках использоваться не может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D685308-EBB0-4823-80D4-7930255D1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E1DA-40E9-4549-8F68-709A3363F48C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3056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39FE2E-BC2C-44CF-9AC9-BA60092BD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Решения динамической системы, 2/2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10495A-EBEE-4F3C-A257-8F2CC15B1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ru-RU" b="0" i="0" u="none" strike="noStrike" baseline="0" dirty="0">
                <a:latin typeface="Calibri" panose="020F0502020204030204" pitchFamily="34" charset="0"/>
              </a:rPr>
              <a:t>Если правая часть динамической системы – ЭФ, то решение этой системы не обязательно принадлежит к классу элементарных функций</a:t>
            </a:r>
          </a:p>
          <a:p>
            <a:r>
              <a:rPr lang="ru-RU" b="0" i="0" u="none" strike="noStrike" baseline="0" dirty="0">
                <a:latin typeface="Calibri" panose="020F0502020204030204" pitchFamily="34" charset="0"/>
              </a:rPr>
              <a:t>Также пока нет алгоритма, отвечающего на вопрос – является ли решение для заданных правых частей системы, являющихся ЭФ, элементарной функцией </a:t>
            </a:r>
          </a:p>
          <a:p>
            <a:r>
              <a:rPr lang="ru-RU" b="0" i="0" u="none" strike="noStrike" baseline="0" dirty="0">
                <a:latin typeface="Calibri" panose="020F0502020204030204" pitchFamily="34" charset="0"/>
              </a:rPr>
              <a:t>И для некоторых ЭФ доказано, что решение соответствующих им динамических систем не является элементарной функцией </a:t>
            </a:r>
          </a:p>
          <a:p>
            <a:pPr algn="l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5BAA7E-CB8D-4852-BEEC-D78063EAF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E1DA-40E9-4549-8F68-709A3363F48C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5115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20959D-8363-44D7-8EB2-E5D103330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Аналитическое 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721AC2-443E-4AB8-B523-02260AD2C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400" b="0" i="0" u="none" strike="noStrike" baseline="0" dirty="0">
                <a:latin typeface="Calibri" panose="020F0502020204030204" pitchFamily="34" charset="0"/>
              </a:rPr>
              <a:t>Если решение динамической системы не является ЭФ, или когда этот факт не установлен, то говорят, что «система не имеет аналитического решения» </a:t>
            </a:r>
          </a:p>
          <a:p>
            <a:r>
              <a:rPr lang="ru-RU" sz="2400" b="0" i="0" u="none" strike="noStrike" baseline="0" dirty="0">
                <a:latin typeface="Calibri" panose="020F0502020204030204" pitchFamily="34" charset="0"/>
              </a:rPr>
              <a:t>«ЭФ» не равно «аналитическая функция» (АФ) </a:t>
            </a:r>
          </a:p>
          <a:p>
            <a:pPr marL="457200" lvl="1" indent="0">
              <a:buNone/>
            </a:pPr>
            <a:r>
              <a:rPr lang="ru-RU" b="0" i="0" u="none" strike="noStrike" baseline="0" dirty="0">
                <a:latin typeface="Arial" panose="020B0604020202020204" pitchFamily="34" charset="0"/>
              </a:rPr>
              <a:t>– </a:t>
            </a:r>
            <a:r>
              <a:rPr lang="ru-RU" b="0" i="0" u="none" strike="noStrike" baseline="0" dirty="0">
                <a:latin typeface="Calibri" panose="020F0502020204030204" pitchFamily="34" charset="0"/>
              </a:rPr>
              <a:t>Решение может быть АФ (т.е. раскладываться в сходящийся степенной ряд по независимым переменным), но не быть ЭФ; </a:t>
            </a:r>
          </a:p>
          <a:p>
            <a:pPr marL="457200" lvl="1" indent="0">
              <a:buNone/>
            </a:pPr>
            <a:r>
              <a:rPr lang="ru-RU" b="0" i="0" u="none" strike="noStrike" baseline="0" dirty="0">
                <a:latin typeface="Arial" panose="020B0604020202020204" pitchFamily="34" charset="0"/>
              </a:rPr>
              <a:t>– </a:t>
            </a:r>
            <a:r>
              <a:rPr lang="ru-RU" b="0" i="0" u="none" strike="noStrike" baseline="0" dirty="0">
                <a:latin typeface="Calibri" panose="020F0502020204030204" pitchFamily="34" charset="0"/>
              </a:rPr>
              <a:t>Система может иметь аналитическое решение (т.е. ее решением является ЭФ), но это решение не АФ. 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D14DFBD-B6FC-40F4-95CD-2DB1C7E16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E1DA-40E9-4549-8F68-709A3363F48C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4879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42F6DE-A8A9-4C1F-8B31-226677C1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Раздел 3. Примеры моделей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CDEA8D5-8356-479C-984D-622D4A43D3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ru-RU" sz="3200" b="0" i="0" u="none" strike="noStrike" baseline="0" dirty="0">
                    <a:latin typeface="Calibri" panose="020F0502020204030204" pitchFamily="34" charset="0"/>
                  </a:rPr>
                  <a:t>Дискретное решение сходится к непрерывному (модель Мальтуса) </a:t>
                </a:r>
              </a:p>
              <a:p>
                <a:r>
                  <a:rPr lang="ru-RU" sz="3200" b="0" i="0" u="none" strike="noStrike" baseline="0" dirty="0">
                    <a:latin typeface="Calibri" panose="020F0502020204030204" pitchFamily="34" charset="0"/>
                  </a:rPr>
                  <a:t>Непрерывная система имеет аналитическое решение, а аналогичная дискретная нет (модель </a:t>
                </a:r>
                <a:r>
                  <a:rPr lang="ru-RU" sz="3200" b="0" i="0" u="none" strike="noStrike" baseline="0" dirty="0" err="1">
                    <a:latin typeface="Calibri" panose="020F0502020204030204" pitchFamily="34" charset="0"/>
                  </a:rPr>
                  <a:t>Ферхюльста</a:t>
                </a:r>
                <a:r>
                  <a:rPr lang="ru-RU" sz="3200" b="0" i="0" u="none" strike="noStrike" baseline="0" dirty="0">
                    <a:latin typeface="Calibri" panose="020F0502020204030204" pitchFamily="34" charset="0"/>
                  </a:rPr>
                  <a:t>) </a:t>
                </a:r>
              </a:p>
              <a:p>
                <a:r>
                  <a:rPr lang="ru-RU" sz="3200" b="0" i="0" u="none" strike="noStrike" baseline="0" dirty="0">
                    <a:latin typeface="Calibri" panose="020F0502020204030204" pitchFamily="34" charset="0"/>
                  </a:rPr>
                  <a:t>Непрерывная система в некоторых точках не имеет решения (н-р,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u="none" strike="noStrike" baseline="0" smtClean="0">
                            <a:latin typeface="Cambria Math" panose="02040503050406030204" pitchFamily="18" charset="0"/>
                          </a:rPr>
                          <m:t>𝑑𝑥</m:t>
                        </m:r>
                      </m:num>
                      <m:den>
                        <m:r>
                          <a:rPr lang="en-US" sz="3200" b="0" i="1" u="none" strike="noStrike" baseline="0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3200" b="0" i="1" u="none" strike="noStrike" baseline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u="none" strike="noStrike" baseline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200" b="0" i="1" u="none" strike="noStrike" baseline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200" b="0" i="1" u="none" strike="noStrike" baseline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u="none" strike="noStrike" baseline="0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32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u="none" strike="noStrike" baseline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3200" b="0" i="1" u="none" strike="noStrike" baseline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ru-RU" sz="3200" b="0" i="0" u="none" strike="noStrike" baseline="0" dirty="0">
                    <a:latin typeface="Calibri" panose="020F0502020204030204" pitchFamily="34" charset="0"/>
                  </a:rPr>
                  <a:t>), а дискретная имеет решение на всех точках 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CDEA8D5-8356-479C-984D-622D4A43D3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77" t="-3782" r="-23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4B46348-0E0A-4FD6-A8E8-85AF7D3C5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E1DA-40E9-4549-8F68-709A3363F48C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653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DFD710-0A77-4562-8070-E26ACCE39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49274"/>
          </a:xfrm>
        </p:spPr>
        <p:txBody>
          <a:bodyPr>
            <a:normAutofit fontScale="90000"/>
          </a:bodyPr>
          <a:lstStyle/>
          <a:p>
            <a:r>
              <a:rPr lang="ru-RU" dirty="0"/>
              <a:t>Подходы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B13DBC-3087-4D57-A853-247C2AF7A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61" y="1267517"/>
            <a:ext cx="8065477" cy="5278967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E1BB69-E040-4EDF-8046-5DA81B3F3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E1DA-40E9-4549-8F68-709A3363F48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4038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79DFB8-32B5-4175-BC72-AE81D4132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Модели изменения численности популяции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39A8ED-D835-4037-8F2D-4B1F85CDA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1800" b="0" i="0" u="none" strike="noStrike" baseline="0" dirty="0">
                <a:latin typeface="Calibri" panose="020F0502020204030204" pitchFamily="34" charset="0"/>
              </a:rPr>
              <a:t>Модель изменения численности некоторой популяции </a:t>
            </a:r>
          </a:p>
          <a:p>
            <a:pPr lvl="1"/>
            <a:r>
              <a:rPr lang="ru-RU" sz="1400" b="0" i="0" u="none" strike="noStrike" baseline="0" dirty="0">
                <a:latin typeface="Calibri" panose="020F0502020204030204" pitchFamily="34" charset="0"/>
              </a:rPr>
              <a:t>Одна внутренняя характеристика N(t) – численность популяции в момент времени t </a:t>
            </a:r>
          </a:p>
          <a:p>
            <a:pPr algn="l"/>
            <a:endParaRPr lang="ru-RU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ru-RU" sz="1800" b="0" i="0" u="none" strike="noStrike" baseline="0" dirty="0">
              <a:latin typeface="Calibri" panose="020F0502020204030204" pitchFamily="34" charset="0"/>
            </a:endParaRPr>
          </a:p>
          <a:p>
            <a:r>
              <a:rPr lang="ru-RU" sz="1800" b="0" i="0" u="none" strike="noStrike" baseline="0" dirty="0">
                <a:latin typeface="Calibri" panose="020F0502020204030204" pitchFamily="34" charset="0"/>
              </a:rPr>
              <a:t>Модель Мальтуса </a:t>
            </a:r>
          </a:p>
          <a:p>
            <a:r>
              <a:rPr lang="ru-RU" sz="1800" b="0" i="0" u="none" strike="noStrike" baseline="0" dirty="0">
                <a:latin typeface="Calibri" panose="020F0502020204030204" pitchFamily="34" charset="0"/>
              </a:rPr>
              <a:t>Модель </a:t>
            </a:r>
            <a:r>
              <a:rPr lang="ru-RU" sz="1800" b="0" i="0" u="none" strike="noStrike" baseline="0" dirty="0" err="1">
                <a:latin typeface="Calibri" panose="020F0502020204030204" pitchFamily="34" charset="0"/>
              </a:rPr>
              <a:t>Ферхюльста</a:t>
            </a:r>
            <a:r>
              <a:rPr lang="ru-RU" sz="1800" b="0" i="0" u="none" strike="noStrike" baseline="0" dirty="0">
                <a:latin typeface="Calibri" panose="020F0502020204030204" pitchFamily="34" charset="0"/>
              </a:rPr>
              <a:t> (логистическая модель) </a:t>
            </a:r>
          </a:p>
          <a:p>
            <a:endParaRPr lang="ru-RU" sz="1800" b="0" i="0" u="none" strike="noStrike" baseline="0" dirty="0">
              <a:latin typeface="Calibri" panose="020F0502020204030204" pitchFamily="34" charset="0"/>
            </a:endParaRPr>
          </a:p>
          <a:p>
            <a:endParaRPr lang="ru-RU" sz="1800" b="0" i="0" u="none" strike="noStrike" baseline="0" dirty="0">
              <a:latin typeface="Calibri" panose="020F050202020403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B8B2BAC-0057-44A6-8491-7A7D59251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E1DA-40E9-4549-8F68-709A3363F48C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6536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994323-93C3-4159-A25D-1B3711AE7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Мальтуса, 1/2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0FCA2D3-4C90-45EB-B2D2-DC18DFCF46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sz="3200" b="0" i="0" u="none" strike="noStrike" baseline="0" dirty="0">
                    <a:latin typeface="Calibri" panose="020F0502020204030204" pitchFamily="34" charset="0"/>
                  </a:rPr>
                  <a:t>Основана на предположении, что скорость изменения численности популяции пропорциональна ее текущему значению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u="none" strike="noStrike" baseline="0" smtClean="0">
                            <a:latin typeface="Cambria Math" panose="02040503050406030204" pitchFamily="18" charset="0"/>
                          </a:rPr>
                          <m:t>𝑑𝑁</m:t>
                        </m:r>
                      </m:num>
                      <m:den>
                        <m:r>
                          <a:rPr lang="en-US" sz="3200" b="0" i="1" u="none" strike="noStrike" baseline="0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3200" b="0" i="1" u="none" strike="noStrike" baseline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32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3200" b="0" i="0" u="none" strike="noStrike" baseline="0" dirty="0">
                  <a:latin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ru-RU" sz="3200" dirty="0">
                    <a:latin typeface="Calibri" panose="020F0502020204030204" pitchFamily="34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en-US" sz="32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ru-RU" sz="3200" b="0" i="0" u="none" strike="noStrike" baseline="0" dirty="0">
                    <a:latin typeface="Calibri" panose="020F0502020204030204" pitchFamily="34" charset="0"/>
                  </a:rPr>
                  <a:t> – коэффициент</a:t>
                </a:r>
                <a:r>
                  <a:rPr lang="ru-RU" sz="3200" b="0" i="0" u="none" strike="noStrike" dirty="0">
                    <a:latin typeface="Calibri" panose="020F0502020204030204" pitchFamily="34" charset="0"/>
                  </a:rPr>
                  <a:t> пропорциональности – темп популяции, который равен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ru-RU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ru-RU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ru-RU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ru-RU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ru-RU" sz="3200" b="0" i="0" u="none" strike="noStrike" baseline="0" dirty="0">
                    <a:latin typeface="Calibri" panose="020F0502020204030204" pitchFamily="34" charset="0"/>
                  </a:rPr>
                  <a:t>, где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ru-RU" sz="3200" b="0" i="0" u="none" strike="noStrike" baseline="0" dirty="0">
                    <a:latin typeface="Calibri" panose="020F0502020204030204" pitchFamily="34" charset="0"/>
                  </a:rPr>
                  <a:t> – темп</a:t>
                </a:r>
                <a:r>
                  <a:rPr lang="ru-RU" sz="3200" b="0" i="0" u="none" strike="noStrike" dirty="0">
                    <a:latin typeface="Calibri" panose="020F0502020204030204" pitchFamily="34" charset="0"/>
                  </a:rPr>
                  <a:t> рождаемости,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ru-RU" sz="3200" b="0" i="0" u="none" strike="noStrike" baseline="0" dirty="0">
                    <a:latin typeface="Calibri" panose="020F0502020204030204" pitchFamily="34" charset="0"/>
                  </a:rPr>
                  <a:t> – темп смертности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0FCA2D3-4C90-45EB-B2D2-DC18DFCF46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32" t="-2941" r="-17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7E70A14-7EA5-4357-B7F6-9D046971C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E1DA-40E9-4549-8F68-709A3363F48C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4841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BDC055-C9C4-4B6C-ACC8-FE8CB5585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Мальтуса 2/2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5B80F23-C6F6-474A-8D9E-0B580A82B7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sz="2000" b="0" i="0" u="none" strike="noStrike" baseline="0" dirty="0">
                    <a:latin typeface="Calibri" panose="020F0502020204030204" pitchFamily="34" charset="0"/>
                  </a:rPr>
                  <a:t>В основе модели предположение, что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ru-RU" sz="20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ru-RU" sz="2000" b="0" i="1" u="none" strike="noStrike" baseline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u="none" strike="noStrike" baseline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2000" b="0" i="1" u="none" strike="noStrike" baseline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sz="2000" b="0" i="1" u="none" strike="noStrike" baseline="0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sz="2000" b="0" i="1" u="none" strike="noStrike" baseline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000" b="0" i="0" u="none" strike="noStrike" baseline="0" dirty="0">
                    <a:latin typeface="Calibri" panose="020F0502020204030204" pitchFamily="34" charset="0"/>
                  </a:rPr>
                  <a:t> </a:t>
                </a:r>
                <a:r>
                  <a:rPr lang="ru-RU" sz="2000" b="0" i="0" u="none" strike="noStrike" baseline="0" dirty="0">
                    <a:latin typeface="Calibri" panose="020F0502020204030204" pitchFamily="34" charset="0"/>
                  </a:rPr>
                  <a:t>не зависит от</a:t>
                </a:r>
                <a:r>
                  <a:rPr lang="ru-RU" sz="2000" b="0" i="0" u="none" strike="noStrike" dirty="0">
                    <a:latin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u="none" strike="noStrike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ru-RU" sz="2000" b="0" i="0" u="none" strike="noStrike" baseline="0" dirty="0">
                    <a:latin typeface="Calibri" panose="020F0502020204030204" pitchFamily="34" charset="0"/>
                  </a:rPr>
                  <a:t>, при этом </a:t>
                </a:r>
                <a14:m>
                  <m:oMath xmlns:m="http://schemas.openxmlformats.org/officeDocument/2006/math"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С</m:t>
                    </m:r>
                  </m:oMath>
                </a14:m>
                <a:r>
                  <a:rPr lang="ru-RU" sz="2000" b="0" i="0" u="none" strike="noStrike" baseline="0" dirty="0">
                    <a:latin typeface="Calibri" panose="020F0502020204030204" pitchFamily="34" charset="0"/>
                  </a:rPr>
                  <a:t> может зависеть от времени и других характеристик, не зависящих от </a:t>
                </a:r>
                <a14:m>
                  <m:oMath xmlns:m="http://schemas.openxmlformats.org/officeDocument/2006/math">
                    <m:r>
                      <a:rPr lang="en-US" sz="2000" b="0" i="1" u="none" strike="noStrike" baseline="0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0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u="none" strike="noStrike" baseline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i="0" u="none" strike="noStrike" baseline="0" dirty="0">
                  <a:latin typeface="Calibri" panose="020F0502020204030204" pitchFamily="34" charset="0"/>
                </a:endParaRPr>
              </a:p>
              <a:p>
                <a:r>
                  <a:rPr lang="ru-RU" sz="2000" b="0" i="0" u="none" strike="noStrike" baseline="0" dirty="0">
                    <a:latin typeface="Calibri" panose="020F0502020204030204" pitchFamily="34" charset="0"/>
                  </a:rPr>
                  <a:t>Пока предположение</a:t>
                </a:r>
                <a:r>
                  <a:rPr lang="ru-RU" sz="2000" dirty="0">
                    <a:latin typeface="Calibri" panose="020F0502020204030204" pitchFamily="34" charset="0"/>
                  </a:rPr>
                  <a:t> что </a:t>
                </a:r>
                <a14:m>
                  <m:oMath xmlns:m="http://schemas.openxmlformats.org/officeDocument/2006/math">
                    <m:r>
                      <a:rPr lang="en-US" sz="20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ru-RU" sz="2000" b="0" i="0" u="none" strike="noStrike" baseline="0" dirty="0">
                    <a:latin typeface="Calibri" panose="020F0502020204030204" pitchFamily="34" charset="0"/>
                  </a:rPr>
                  <a:t> не зависит от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2000" b="0" i="0" u="none" strike="noStrike" baseline="0" dirty="0">
                    <a:latin typeface="Calibri" panose="020F0502020204030204" pitchFamily="34" charset="0"/>
                  </a:rPr>
                  <a:t> верно, соотношение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𝑑𝑁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ru-RU" sz="2000" b="0" i="0" u="none" strike="noStrike" baseline="0" dirty="0">
                    <a:latin typeface="Calibri" panose="020F0502020204030204" pitchFamily="34" charset="0"/>
                  </a:rPr>
                  <a:t> – модель, а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ru-RU" sz="2000" b="0" i="0" u="none" strike="noStrike" baseline="0" dirty="0">
                    <a:latin typeface="Calibri" panose="020F0502020204030204" pitchFamily="34" charset="0"/>
                  </a:rPr>
                  <a:t> – её внешняя характеристика</a:t>
                </a:r>
              </a:p>
              <a:p>
                <a:r>
                  <a:rPr lang="ru-RU" sz="2000" dirty="0">
                    <a:latin typeface="Calibri" panose="020F0502020204030204" pitchFamily="34" charset="0"/>
                  </a:rPr>
                  <a:t>Такие предположения называются гипотезами об инвариантности. Их суть – независимость некоторой совокупности некоторых характеристик реального мира от других характеристик</a:t>
                </a:r>
              </a:p>
              <a:p>
                <a:r>
                  <a:rPr lang="ru-RU" sz="2000" b="0" i="0" u="none" strike="noStrike" baseline="0" dirty="0">
                    <a:latin typeface="Calibri" panose="020F0502020204030204" pitchFamily="34" charset="0"/>
                  </a:rPr>
                  <a:t>Если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ru-RU" sz="2000" b="0" i="0" u="none" strike="noStrike" baseline="0" dirty="0">
                    <a:latin typeface="Calibri" panose="020F0502020204030204" pitchFamily="34" charset="0"/>
                  </a:rPr>
                  <a:t> зависит от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2000" b="0" i="0" u="none" strike="noStrike" baseline="0" dirty="0">
                    <a:latin typeface="Calibri" panose="020F0502020204030204" pitchFamily="34" charset="0"/>
                  </a:rPr>
                  <a:t>, то тогда  необходимо явно указать соответствующую функцию</a:t>
                </a:r>
                <a:r>
                  <a:rPr lang="ru-RU" sz="2000" b="0" i="0" u="none" strike="noStrike" dirty="0">
                    <a:latin typeface="Calibri" panose="020F0502020204030204" pitchFamily="34" charset="0"/>
                  </a:rPr>
                  <a:t> и параметры этой функции будут внешними характеристиками модели</a:t>
                </a:r>
                <a:endParaRPr lang="ru-RU" sz="2000" b="0" i="0" u="none" strike="noStrike" baseline="0" dirty="0">
                  <a:latin typeface="Calibri" panose="020F0502020204030204" pitchFamily="34" charset="0"/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5B80F23-C6F6-474A-8D9E-0B580A82B7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15966" r="-2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979F9AA-EF80-482F-9635-539C283D2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E1DA-40E9-4549-8F68-709A3363F48C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1776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BC288A-080F-4AAC-853A-15F9A29D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Решения уравнения модели Мальтуса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B278441-6767-4B05-BD95-B7C79B4884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Непрерывное</a:t>
                </a:r>
              </a:p>
              <a:p>
                <a:pPr lvl="1"/>
                <a:r>
                  <a:rPr lang="ru-RU" dirty="0"/>
                  <a:t>Уравнение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ru-RU" dirty="0"/>
              </a:p>
              <a:p>
                <a:pPr lvl="1"/>
                <a:r>
                  <a:rPr lang="ru-RU" dirty="0"/>
                  <a:t>Решение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численность при </a:t>
                </a:r>
                <a:r>
                  <a:rPr lang="en-US" dirty="0"/>
                  <a:t>t=0</a:t>
                </a:r>
                <a:endParaRPr lang="ru-RU" dirty="0"/>
              </a:p>
              <a:p>
                <a:r>
                  <a:rPr lang="ru-RU" dirty="0"/>
                  <a:t>Разностное</a:t>
                </a:r>
              </a:p>
              <a:p>
                <a:pPr lvl="1"/>
                <a:r>
                  <a:rPr lang="ru-RU" dirty="0"/>
                  <a:t>Уравнение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ru-RU" dirty="0"/>
              </a:p>
              <a:p>
                <a:pPr lvl="1"/>
                <a:r>
                  <a:rPr lang="ru-RU" dirty="0"/>
                  <a:t>Решение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ru-RU" dirty="0"/>
                  <a:t>При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ru-RU" dirty="0"/>
                  <a:t> разностное решение переходит в непрерывное</a:t>
                </a:r>
                <a:endParaRPr lang="en-US" dirty="0"/>
              </a:p>
              <a:p>
                <a:r>
                  <a:rPr lang="ru-RU" dirty="0"/>
                  <a:t>Файл «Лекция 2\Модель Мальтуса»</a:t>
                </a:r>
                <a:endParaRPr lang="en-US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B278441-6767-4B05-BD95-B7C79B4884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 r="-8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C12F0AC-36D5-40D6-98DD-020204D1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E1DA-40E9-4549-8F68-709A3363F48C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3269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F0D952-78A6-463D-992D-D76F079AD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73877"/>
          </a:xfrm>
        </p:spPr>
        <p:txBody>
          <a:bodyPr>
            <a:normAutofit fontScale="90000"/>
          </a:bodyPr>
          <a:lstStyle/>
          <a:p>
            <a:r>
              <a:rPr lang="ru-RU" dirty="0"/>
              <a:t>Графики модели Мальтуса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D35167-BBC7-4BA6-8455-1616A89E9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E1DA-40E9-4549-8F68-709A3363F48C}" type="slidenum">
              <a:rPr lang="ru-RU" smtClean="0"/>
              <a:t>24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9">
                <a:extLst>
                  <a:ext uri="{FF2B5EF4-FFF2-40B4-BE49-F238E27FC236}">
                    <a16:creationId xmlns:a16="http://schemas.microsoft.com/office/drawing/2014/main" id="{6D9EC8C3-60C9-4751-8AED-F9109536CA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1454" y="1008710"/>
                <a:ext cx="7886700" cy="516825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=0.5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=0.8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10" name="Объект 9">
                <a:extLst>
                  <a:ext uri="{FF2B5EF4-FFF2-40B4-BE49-F238E27FC236}">
                    <a16:creationId xmlns:a16="http://schemas.microsoft.com/office/drawing/2014/main" id="{6D9EC8C3-60C9-4751-8AED-F9109536CA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1454" y="1008710"/>
                <a:ext cx="7886700" cy="5168253"/>
              </a:xfrm>
              <a:blipFill>
                <a:blip r:embed="rId2"/>
                <a:stretch>
                  <a:fillRect t="-18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535D13D-4BD4-4A3B-8731-F08266598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508" y="1008710"/>
            <a:ext cx="6889076" cy="232990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3472F98-1C38-4069-8D4F-57AC95AD6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8508" y="3735508"/>
            <a:ext cx="6830488" cy="238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24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81FB1B-5D45-4A77-AF38-F9C591FF8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</a:t>
            </a:r>
            <a:r>
              <a:rPr lang="ru-RU" dirty="0" err="1"/>
              <a:t>Ферхюльста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A2F4B17-B994-42A2-B1D0-AA0286F422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Гипотеза об инвариантности: от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ru-RU" dirty="0"/>
                  <a:t>не зависит характеристика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type m:val="skw"/>
                            <m:ctrlP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𝑑𝑁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r>
                  <a:rPr lang="ru-RU" dirty="0"/>
                  <a:t>Получается следующее соотношение: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𝑑𝑇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type m:val="li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ru-RU" dirty="0"/>
                  <a:t>Здесь вводится предположение что окружающая среда не может прокормить популяцию более предельного уровня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ru-RU" dirty="0"/>
                  <a:t>Файл «Лекция 2\Модель </a:t>
                </a:r>
                <a:r>
                  <a:rPr lang="ru-RU" dirty="0" err="1"/>
                  <a:t>Ферхюльста</a:t>
                </a:r>
                <a:r>
                  <a:rPr lang="ru-RU" dirty="0"/>
                  <a:t>»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A2F4B17-B994-42A2-B1D0-AA0286F42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 r="-23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E1AABAB-1124-4B62-BEB6-382C7ABAE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E1DA-40E9-4549-8F68-709A3363F48C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9931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7B6959-B0B6-4F07-968F-9074352B1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модели </a:t>
            </a:r>
            <a:r>
              <a:rPr lang="ru-RU" dirty="0" err="1"/>
              <a:t>Ферхюльста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3B16202-00D9-499C-8203-5226CF8ABF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При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получаем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den>
                    </m:f>
                  </m:oMath>
                </a14:m>
                <a:r>
                  <a:rPr lang="en-US" dirty="0"/>
                  <a:t> (</a:t>
                </a:r>
                <a:r>
                  <a:rPr lang="ru-RU" dirty="0"/>
                  <a:t>логистическая кривая</a:t>
                </a:r>
                <a:r>
                  <a:rPr lang="en-US" dirty="0"/>
                  <a:t>)</a:t>
                </a:r>
                <a:endParaRPr lang="ru-RU" dirty="0"/>
              </a:p>
              <a:p>
                <a:r>
                  <a:rPr lang="ru-RU" dirty="0"/>
                  <a:t>Разностный аналог: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type m:val="li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ru-RU" dirty="0"/>
                  <a:t>Возможно что решение не будет элементарной функцией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3B16202-00D9-499C-8203-5226CF8ABF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A064002-8E10-4016-AB7C-31C61851D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E1DA-40E9-4549-8F68-709A3363F48C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0576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3D6468-AC6C-4DA1-8E34-F9FDF348C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Графики модели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B0581D-DD15-4114-A2FD-468899B91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N*&gt;N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N*&lt;N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ACB1106-4022-43B5-9D70-2E1546211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E1DA-40E9-4549-8F68-709A3363F48C}" type="slidenum">
              <a:rPr lang="ru-RU" smtClean="0"/>
              <a:t>27</a:t>
            </a:fld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0223456-481C-444B-8812-5E0576FF3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57" y="1656865"/>
            <a:ext cx="6974407" cy="237490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66D8022-3F4C-4419-A2E5-AC07BDA00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361" y="4062446"/>
            <a:ext cx="6920158" cy="237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5572F2-2535-40DC-9D6F-DCB1F3AC0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Асимптоты модели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6E32F86-EE72-4671-8C48-647302D36D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ru-RU" dirty="0"/>
                  <a:t>Можно показать что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ru-RU" dirty="0"/>
                  <a:t>при всех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r>
                  <a:rPr lang="ru-RU" dirty="0"/>
                  <a:t>Доказательство опирается на свойство непрерывности функции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dirty="0"/>
                  <a:t>, следовательно, процесс не может перескочить через асимптоту</a:t>
                </a:r>
              </a:p>
              <a:p>
                <a:r>
                  <a:rPr lang="ru-RU" dirty="0"/>
                  <a:t>Для дискретной модели свойства непрерывности нет, процесс может перескакивать асимптоту</a:t>
                </a:r>
                <a:endParaRPr lang="en-US" dirty="0"/>
              </a:p>
              <a:p>
                <a:r>
                  <a:rPr lang="ru-RU" dirty="0"/>
                  <a:t>При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&gt;1.6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такой перескок начинает появляться</a:t>
                </a:r>
              </a:p>
              <a:p>
                <a:r>
                  <a:rPr lang="ru-RU" b="0" dirty="0">
                    <a:ea typeface="Cambria Math" panose="02040503050406030204" pitchFamily="18" charset="0"/>
                  </a:rPr>
                  <a:t>При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ru-RU" dirty="0"/>
                  <a:t> колебания перестают затухать, система переходит в колебательный режим</a:t>
                </a:r>
              </a:p>
              <a:p>
                <a:r>
                  <a:rPr lang="ru-RU" dirty="0"/>
                  <a:t>При дальнейшем увеличении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ru-RU" dirty="0"/>
                  <a:t> начинается хаотическое поведение динамической системы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6E32F86-EE72-4671-8C48-647302D36D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2801" b="-7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51BAD0E-9A36-4AC5-824F-2CE1EAF22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E1DA-40E9-4549-8F68-709A3363F48C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50357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ED575A-7A14-4476-BC42-EE97E9FC8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хаотического поведения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F7257FE-22F6-49CB-A5CE-47C4AC3B5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E1DA-40E9-4549-8F68-709A3363F48C}" type="slidenum">
              <a:rPr lang="ru-RU" smtClean="0"/>
              <a:t>29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280795-FE05-4D74-B85A-7DCECB341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26" y="1691487"/>
            <a:ext cx="7745747" cy="484742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15FB637-4E58-42A2-BCBC-B5B738552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28" y="1546445"/>
            <a:ext cx="8515350" cy="531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3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646C07-DDBE-4A2E-9B82-189B0EE6E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Уровни применения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0842281-A0CC-4FEF-BB6D-C0464D08B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E1DA-40E9-4549-8F68-709A3363F48C}" type="slidenum">
              <a:rPr lang="ru-RU" smtClean="0"/>
              <a:t>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B05ACAC-1C94-4E33-A78E-081A9F8D7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67877"/>
            <a:ext cx="7467600" cy="460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685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5ACB02-92C7-4BED-9E84-83321C27A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Аттрактор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11E7499-30DD-452F-9333-73CAAEFA05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Аттрактором динамической системы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ru-RU" dirty="0"/>
                  <a:t>называется множество предельных точек последовательности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2,…</m:t>
                    </m:r>
                  </m:oMath>
                </a14:m>
                <a:endParaRPr lang="en-US" dirty="0"/>
              </a:p>
              <a:p>
                <a:r>
                  <a:rPr lang="ru-RU" dirty="0"/>
                  <a:t>При исследовании дискретного логистического уравнения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type m:val="li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ru-RU" dirty="0"/>
                  <a:t> рассматривают многозначное отображение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Г</m:t>
                    </m:r>
                  </m:oMath>
                </a14:m>
                <a:r>
                  <a:rPr lang="ru-RU" dirty="0"/>
                  <a:t>, где Г </a:t>
                </a:r>
                <a:r>
                  <a:rPr lang="en-US" dirty="0"/>
                  <a:t>– </a:t>
                </a:r>
                <a:r>
                  <a:rPr lang="ru-RU" dirty="0"/>
                  <a:t>аттрактор динамической системы</a:t>
                </a:r>
              </a:p>
              <a:p>
                <a:r>
                  <a:rPr lang="ru-RU" dirty="0"/>
                  <a:t>График отображения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Г</m:t>
                    </m:r>
                    <m:d>
                      <m:dPr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</m:oMath>
                </a14:m>
                <a:r>
                  <a:rPr lang="ru-RU" dirty="0"/>
                  <a:t> называется </a:t>
                </a:r>
                <a:r>
                  <a:rPr lang="ru-RU" dirty="0" err="1"/>
                  <a:t>бифуркационной</a:t>
                </a:r>
                <a:r>
                  <a:rPr lang="ru-RU" dirty="0"/>
                  <a:t> диаграммой 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11E7499-30DD-452F-9333-73CAAEFA05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2E02F1A-D803-4035-ADC7-C35CE5EE1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E1DA-40E9-4549-8F68-709A3363F48C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027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6F7802-95AB-4BB7-95E1-D4CE62DA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Аттрактор Лоренца, 1/2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827F445-FC8C-43EC-96DA-774FD8471C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ru-RU" dirty="0"/>
                  <a:t>Впервые найден Э. Н. Лоренцем в численных экспериментах по исследованию поведения системы обыкновенных дифференциальных уравнений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type m:val="skw"/>
                                <m:ctrlP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𝑑𝑥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den>
                            </m:f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ru-R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e>
                            <m:f>
                              <m:fPr>
                                <m:type m:val="skw"/>
                                <m:ctrlP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𝑑𝑦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f>
                              <m:fPr>
                                <m:type m:val="skw"/>
                                <m:ctrlP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𝑑𝑧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𝑏𝑧</m:t>
                            </m:r>
                          </m:e>
                        </m:eqArr>
                      </m:e>
                    </m:d>
                  </m:oMath>
                </a14:m>
                <a:endParaRPr lang="ru-RU" dirty="0"/>
              </a:p>
              <a:p>
                <a:r>
                  <a:rPr lang="ru-RU" dirty="0"/>
                  <a:t>При следующих значениях параметров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=28,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ru-RU" dirty="0"/>
                  <a:t>Файл «Лекция 2\Аттрактор Лоренца»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827F445-FC8C-43EC-96DA-774FD8471C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91" t="-3081" b="-26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8480D85-575C-4F76-A22C-9EBBFD83A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E1DA-40E9-4549-8F68-709A3363F48C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4810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92B589-7964-43E1-812E-875EF2634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30361"/>
          </a:xfrm>
        </p:spPr>
        <p:txBody>
          <a:bodyPr>
            <a:normAutofit fontScale="90000"/>
          </a:bodyPr>
          <a:lstStyle/>
          <a:p>
            <a:r>
              <a:rPr lang="ru-RU" dirty="0"/>
              <a:t>Аттрактор Лоренца, 2/2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F7E7E5C-EAC9-4A5A-81B5-29361BE80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E1DA-40E9-4549-8F68-709A3363F48C}" type="slidenum">
              <a:rPr lang="ru-RU" smtClean="0"/>
              <a:t>32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385B27F-8AF6-487E-9C30-B7248CF0C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3741054"/>
            <a:ext cx="3193170" cy="293686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BF40DEC-DED4-45F2-8C8A-DC04D21EE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848793"/>
            <a:ext cx="3032702" cy="278354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30841B5-D6A3-47FF-9E13-39150D5DE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564" y="848793"/>
            <a:ext cx="3185755" cy="287248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385B997-427B-4D47-98E4-31A456F95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3107" y="3751915"/>
            <a:ext cx="3370225" cy="296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31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941FB4-58E5-4FC5-BDF7-0CEFF67CC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Чувствительность аттрактора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9669787-F5E8-49B5-8910-0647FA402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E1DA-40E9-4549-8F68-709A3363F48C}" type="slidenum">
              <a:rPr lang="ru-RU" smtClean="0"/>
              <a:t>33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286AA91-5B9B-47FC-8314-08252090F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79" y="1690689"/>
            <a:ext cx="4169912" cy="375396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2007456-FFE2-43FA-8D9D-E6D2A159D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310" y="1690689"/>
            <a:ext cx="4198987" cy="380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722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DFEDE0-2305-4DD2-BBD3-21718D9F9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Лоренца </a:t>
            </a:r>
            <a:r>
              <a:rPr lang="en-US" dirty="0"/>
              <a:t>(</a:t>
            </a:r>
            <a:r>
              <a:rPr lang="en-US" dirty="0" err="1"/>
              <a:t>SciLab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53862D5-E8EF-4DE5-A429-00C0B2F0A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E1DA-40E9-4549-8F68-709A3363F48C}" type="slidenum">
              <a:rPr lang="ru-RU" smtClean="0"/>
              <a:t>34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612BEB0-1403-4348-BBC6-BD14AC360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098" y="1608034"/>
            <a:ext cx="7339803" cy="488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126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267F06-50D9-407A-94F2-A044A1780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3 – Динамическая и дискретная системы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4170544-FC27-4072-925E-0ED7FFE8C1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6529" y="1825624"/>
                <a:ext cx="6060463" cy="484990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ru-RU" dirty="0"/>
                  <a:t>Дана динамическая система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0; 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𝑑𝑥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ru-RU" dirty="0"/>
                  <a:t>. Пусть эволюция системы занимает конечное время, 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u-RU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ru-RU" dirty="0"/>
                  <a:t>.</a:t>
                </a:r>
              </a:p>
              <a:p>
                <a:r>
                  <a:rPr lang="ru-RU" dirty="0"/>
                  <a:t>Непрерывное решение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den>
                    </m:f>
                  </m:oMath>
                </a14:m>
                <a:r>
                  <a:rPr lang="ru-RU" dirty="0"/>
                  <a:t>, при </a:t>
                </a:r>
                <a:r>
                  <a:rPr lang="en-US" dirty="0"/>
                  <a:t>t=1 </a:t>
                </a:r>
                <a:r>
                  <a:rPr lang="ru-RU" dirty="0"/>
                  <a:t>решение не определено</a:t>
                </a:r>
              </a:p>
              <a:p>
                <a:r>
                  <a:rPr lang="ru-RU" dirty="0"/>
                  <a:t>Дискретное решение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ru-RU" dirty="0"/>
                  <a:t>. Решение существует для любого </a:t>
                </a:r>
                <a:r>
                  <a:rPr lang="en-US" dirty="0"/>
                  <a:t>n</a:t>
                </a:r>
                <a:endParaRPr lang="ru-RU" dirty="0"/>
              </a:p>
              <a:p>
                <a:r>
                  <a:rPr lang="ru-RU" dirty="0"/>
                  <a:t>В окрестностях точки </a:t>
                </a:r>
                <a:r>
                  <a:rPr lang="en-US" dirty="0"/>
                  <a:t>t=1</a:t>
                </a:r>
                <a:r>
                  <a:rPr lang="ru-RU" dirty="0"/>
                  <a:t> системы ведут себя различно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4170544-FC27-4072-925E-0ED7FFE8C1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6529" y="1825624"/>
                <a:ext cx="6060463" cy="4849905"/>
              </a:xfrm>
              <a:blipFill>
                <a:blip r:embed="rId2"/>
                <a:stretch>
                  <a:fillRect l="-1610" t="-13819" r="-22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D01B7C9-678D-4D50-8B2E-2B531A4EE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E1DA-40E9-4549-8F68-709A3363F48C}" type="slidenum">
              <a:rPr lang="ru-RU" smtClean="0"/>
              <a:t>35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8B79EB-9C93-4D14-A30A-5219F1434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819" y="1097072"/>
            <a:ext cx="3146275" cy="195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619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E58992-FC66-4554-8A5F-04976BBB1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Резюмируя вышесказанное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FBAFB6-503C-4422-9872-8FA0A9153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1600" b="0" i="0" u="none" strike="noStrike" baseline="0" dirty="0">
                <a:latin typeface="Calibri" panose="020F0502020204030204" pitchFamily="34" charset="0"/>
              </a:rPr>
              <a:t>3 метафоры моделирования: системная, процессная, </a:t>
            </a:r>
            <a:r>
              <a:rPr lang="ru-RU" sz="1600" b="0" i="0" u="none" strike="noStrike" baseline="0" dirty="0" err="1">
                <a:latin typeface="Calibri" panose="020F0502020204030204" pitchFamily="34" charset="0"/>
              </a:rPr>
              <a:t>агентная</a:t>
            </a:r>
            <a:r>
              <a:rPr lang="ru-RU" sz="1600" b="0" i="0" u="none" strike="noStrike" baseline="0" dirty="0">
                <a:latin typeface="Calibri" panose="020F0502020204030204" pitchFamily="34" charset="0"/>
              </a:rPr>
              <a:t> </a:t>
            </a:r>
          </a:p>
          <a:p>
            <a:r>
              <a:rPr lang="ru-RU" sz="1600" b="0" i="0" u="none" strike="noStrike" baseline="0" dirty="0">
                <a:latin typeface="Calibri" panose="020F0502020204030204" pitchFamily="34" charset="0"/>
              </a:rPr>
              <a:t>3 аспекта классификации моделей: непрерывное – дискретное, случайное – детерминированное, общее – частное </a:t>
            </a:r>
          </a:p>
          <a:p>
            <a:r>
              <a:rPr lang="ru-RU" sz="1600" b="0" i="0" u="none" strike="noStrike" baseline="0" dirty="0">
                <a:latin typeface="Calibri" panose="020F0502020204030204" pitchFamily="34" charset="0"/>
              </a:rPr>
              <a:t>Классы схем моделирования: </a:t>
            </a:r>
          </a:p>
          <a:p>
            <a:pPr lvl="1"/>
            <a:r>
              <a:rPr lang="ru-RU" sz="1600" b="0" i="0" u="none" strike="noStrike" baseline="0" dirty="0">
                <a:latin typeface="Calibri" panose="020F0502020204030204" pitchFamily="34" charset="0"/>
              </a:rPr>
              <a:t>Непрерывно-стохастические модели; </a:t>
            </a:r>
          </a:p>
          <a:p>
            <a:pPr lvl="1"/>
            <a:r>
              <a:rPr lang="ru-RU" sz="1600" b="0" i="0" u="none" strike="noStrike" baseline="0" dirty="0">
                <a:latin typeface="Calibri" panose="020F0502020204030204" pitchFamily="34" charset="0"/>
              </a:rPr>
              <a:t>Дискретно-стохастические модели; </a:t>
            </a:r>
          </a:p>
          <a:p>
            <a:pPr lvl="1"/>
            <a:r>
              <a:rPr lang="ru-RU" sz="1600" b="0" i="0" u="none" strike="noStrike" baseline="0" dirty="0">
                <a:latin typeface="Calibri" panose="020F0502020204030204" pitchFamily="34" charset="0"/>
              </a:rPr>
              <a:t>Непрерывно-детерминированные модели; </a:t>
            </a:r>
          </a:p>
          <a:p>
            <a:pPr lvl="1"/>
            <a:r>
              <a:rPr lang="ru-RU" sz="1600" b="0" i="0" u="none" strike="noStrike" baseline="0" dirty="0">
                <a:latin typeface="Calibri" panose="020F0502020204030204" pitchFamily="34" charset="0"/>
              </a:rPr>
              <a:t>Дискретно-детерминированные модели; </a:t>
            </a:r>
          </a:p>
          <a:p>
            <a:pPr lvl="1"/>
            <a:r>
              <a:rPr lang="ru-RU" sz="1600" b="0" i="0" u="none" strike="noStrike" baseline="0" dirty="0">
                <a:latin typeface="Calibri" panose="020F0502020204030204" pitchFamily="34" charset="0"/>
              </a:rPr>
              <a:t>Сетевые модели; </a:t>
            </a:r>
          </a:p>
          <a:p>
            <a:pPr lvl="1"/>
            <a:r>
              <a:rPr lang="ru-RU" sz="1600" b="0" i="0" u="none" strike="noStrike" baseline="0" dirty="0">
                <a:latin typeface="Calibri" panose="020F0502020204030204" pitchFamily="34" charset="0"/>
              </a:rPr>
              <a:t>Комбинированные модели </a:t>
            </a:r>
          </a:p>
          <a:p>
            <a:r>
              <a:rPr lang="ru-RU" sz="1600" dirty="0"/>
              <a:t>Дискретная динамическая система описывается разностными уравнениями. Требует тщательной проверки на зависимость поведения модели от начальных условий и параметров</a:t>
            </a:r>
          </a:p>
          <a:p>
            <a:r>
              <a:rPr lang="ru-RU" sz="1600" dirty="0"/>
              <a:t>Непрерывная динамическая система описывается дифференциальными уравнениями. Существование решения в аналитическом виде не гарантируется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480F434-C395-489C-A72F-DD82065FF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E1DA-40E9-4549-8F68-709A3363F48C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83969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0FF31D-F5C9-4EE1-AE37-A785667F0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Использованные источники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1A66A3-0FAD-4C14-900E-D570D9EC0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sz="1800" b="0" i="0" u="none" strike="noStrike" baseline="0" dirty="0" err="1">
                <a:latin typeface="Calibri" panose="020F0502020204030204" pitchFamily="34" charset="0"/>
              </a:rPr>
              <a:t>Многоподходное</a:t>
            </a:r>
            <a:r>
              <a:rPr lang="ru-RU" sz="1800" b="0" i="0" u="none" strike="noStrike" baseline="0" dirty="0">
                <a:latin typeface="Calibri" panose="020F0502020204030204" pitchFamily="34" charset="0"/>
              </a:rPr>
              <a:t> Имитационное Моделирование [Электронный ресурс] // Официальный сайт компании </a:t>
            </a:r>
            <a:r>
              <a:rPr lang="ru-RU" sz="1800" b="0" i="0" u="none" strike="noStrike" baseline="0" dirty="0" err="1">
                <a:latin typeface="Calibri" panose="020F0502020204030204" pitchFamily="34" charset="0"/>
              </a:rPr>
              <a:t>AnyLogic</a:t>
            </a:r>
            <a:r>
              <a:rPr lang="ru-RU" sz="1800" b="0" i="0" u="none" strike="noStrike" baseline="0" dirty="0">
                <a:latin typeface="Calibri" panose="020F0502020204030204" pitchFamily="34" charset="0"/>
              </a:rPr>
              <a:t> [сайт]: URL: </a:t>
            </a:r>
            <a:r>
              <a:rPr lang="ru-RU" sz="1800" b="0" i="0" u="none" strike="noStrike" baseline="0" dirty="0">
                <a:solidFill>
                  <a:srgbClr val="0000FF"/>
                </a:solidFill>
                <a:latin typeface="Calibri" panose="020F0502020204030204" pitchFamily="34" charset="0"/>
              </a:rPr>
              <a:t>http://www.anylogic.ru/multimethod-modeling </a:t>
            </a:r>
          </a:p>
          <a:p>
            <a:r>
              <a:rPr lang="ru-RU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Аттрактор Лоренца [Электронный ресурс] // </a:t>
            </a:r>
            <a:r>
              <a:rPr lang="ru-RU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ВикипедиЯ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[сайт] : Последнее изменение страницы: 12:33, 19 октября 2016. URL: </a:t>
            </a:r>
            <a:r>
              <a:rPr lang="ru-RU" sz="1800" b="0" i="0" u="none" strike="noStrike" baseline="0" dirty="0">
                <a:solidFill>
                  <a:srgbClr val="0000FF"/>
                </a:solidFill>
                <a:latin typeface="Calibri" panose="020F0502020204030204" pitchFamily="34" charset="0"/>
              </a:rPr>
              <a:t>https://ru.wikipedia.org/wiki/Аттрактор_Лоренца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Chaotic Lorenz Water Wheel [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Электронный ресурс] //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YouTuberu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[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сайт]: Канал </a:t>
            </a:r>
            <a:r>
              <a:rPr lang="en-US" sz="1800" b="0" i="0" u="none" strike="noStrike" baseline="0" dirty="0">
                <a:solidFill>
                  <a:srgbClr val="0000FF"/>
                </a:solidFill>
                <a:latin typeface="Calibri" panose="020F0502020204030204" pitchFamily="34" charset="0"/>
              </a:rPr>
              <a:t>Simon 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latin typeface="Calibri" panose="020F0502020204030204" pitchFamily="34" charset="0"/>
              </a:rPr>
              <a:t>Donkers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Дата загрузки: 30 авг. 2009 г.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URL: </a:t>
            </a:r>
            <a:r>
              <a:rPr lang="en-US" sz="1800" b="0" i="0" u="none" strike="noStrike" baseline="0" dirty="0">
                <a:solidFill>
                  <a:srgbClr val="0000FF"/>
                </a:solidFill>
                <a:latin typeface="Calibri" panose="020F0502020204030204" pitchFamily="34" charset="0"/>
              </a:rPr>
              <a:t>https://www.youtube.com/watch?v=7A_rl-DAmUE&amp;t=111s </a:t>
            </a:r>
          </a:p>
          <a:p>
            <a:r>
              <a:rPr lang="ru-RU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Аттрактор Лоренца (Водяное колесо Лоренца) [Электронный ресурс] // YouTube.ru [сайт]: Канал </a:t>
            </a:r>
            <a:r>
              <a:rPr lang="ru-RU" sz="1800" b="0" i="0" u="none" strike="noStrike" baseline="0" dirty="0">
                <a:solidFill>
                  <a:srgbClr val="0000FF"/>
                </a:solidFill>
                <a:latin typeface="Calibri" panose="020F0502020204030204" pitchFamily="34" charset="0"/>
              </a:rPr>
              <a:t>Сергей Морозов 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Дата загрузки: 22 </a:t>
            </a:r>
            <a:r>
              <a:rPr lang="ru-RU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июл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2010 г. URL: </a:t>
            </a:r>
            <a:r>
              <a:rPr lang="ru-RU" sz="1800" b="0" i="0" u="none" strike="noStrike" baseline="0" dirty="0">
                <a:solidFill>
                  <a:srgbClr val="0000FF"/>
                </a:solidFill>
                <a:latin typeface="Calibri" panose="020F0502020204030204" pitchFamily="34" charset="0"/>
              </a:rPr>
              <a:t>https://www.youtube.com/watch?v=MFZpaWup1nk </a:t>
            </a:r>
          </a:p>
          <a:p>
            <a:r>
              <a:rPr lang="ru-RU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Сирота А. А. Компьютерное моделирование и оценка эффективности сложных систем. М.: Техносфера, 2006. – 280 с. </a:t>
            </a:r>
          </a:p>
          <a:p>
            <a:r>
              <a:rPr lang="ru-RU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Павловский Ю.Н. Имитационное моделирование. – М. : </a:t>
            </a:r>
            <a:r>
              <a:rPr lang="ru-RU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Изд.центр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«Академия», 2008. – 236 с. 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09EEF2-0044-4482-A9FA-41133AECE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E1DA-40E9-4549-8F68-709A3363F48C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2913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4D52BC-8B84-48C1-9275-3A9FBA7BE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Методологии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826E9D0-5748-4E0E-AD72-CCE154EC5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E1DA-40E9-4549-8F68-709A3363F48C}" type="slidenum">
              <a:rPr lang="ru-RU" smtClean="0"/>
              <a:t>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FDDA778-055E-4EDA-A996-3A4FD4141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15" y="1626772"/>
            <a:ext cx="7705969" cy="462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61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95A179-3BEE-4492-A6A1-BDF557A25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подходы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8125D9E-A496-4B4B-8402-DB1683343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E1DA-40E9-4549-8F68-709A3363F48C}" type="slidenum">
              <a:rPr lang="ru-RU" smtClean="0"/>
              <a:t>5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0D466E-42C5-4E0A-9906-479BAED04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54" y="1759391"/>
            <a:ext cx="7768492" cy="434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668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7D4FA9-C116-486E-BDFB-3B67C87A3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определяет подход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94158A2-92CA-4390-A340-4AEED77F0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E1DA-40E9-4549-8F68-709A3363F48C}" type="slidenum">
              <a:rPr lang="ru-RU" smtClean="0"/>
              <a:t>6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E6A5BF-8AA2-432A-9CF3-75585F9B0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88" y="1533529"/>
            <a:ext cx="8288824" cy="488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611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6FC88C-59DB-4A85-9592-EA56AD141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Ключевые аспекты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D44FB45-C824-4210-ABC2-1029ECC59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E1DA-40E9-4549-8F68-709A3363F48C}" type="slidenum">
              <a:rPr lang="ru-RU" smtClean="0"/>
              <a:t>7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3207278-F840-4944-9E64-B9B5166C5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07" y="1398341"/>
            <a:ext cx="7713785" cy="492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180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DF95B5-4954-412F-9AE9-487624F22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Словарь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AD28A3-64C8-47F9-A85E-E23845D3D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45138"/>
            <a:ext cx="7886700" cy="4751753"/>
          </a:xfrm>
        </p:spPr>
        <p:txBody>
          <a:bodyPr/>
          <a:lstStyle/>
          <a:p>
            <a:r>
              <a:rPr lang="ru-RU" sz="1800" b="1" i="1" u="none" strike="noStrike" baseline="0" dirty="0">
                <a:latin typeface="Calibri" panose="020F0502020204030204" pitchFamily="34" charset="0"/>
              </a:rPr>
              <a:t>Формальная (математическая) схема </a:t>
            </a:r>
            <a:r>
              <a:rPr lang="ru-RU" sz="1800" b="0" i="0" u="none" strike="noStrike" baseline="0" dirty="0">
                <a:latin typeface="Calibri" panose="020F0502020204030204" pitchFamily="34" charset="0"/>
              </a:rPr>
              <a:t>– это частная математическая модель преобразования информации некоторого элемента системы, определяемая в рамках конкретного математического аппарата и ориентированная на построение моделирующего алгоритма данного класса элементов сложных систем </a:t>
            </a:r>
          </a:p>
          <a:p>
            <a:r>
              <a:rPr lang="ru-RU" sz="1800" dirty="0">
                <a:latin typeface="Calibri" panose="020F0502020204030204" pitchFamily="34" charset="0"/>
              </a:rPr>
              <a:t>Классы схем: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437213A-467B-460B-AE34-CC3F2028A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E1DA-40E9-4549-8F68-709A3363F48C}" type="slidenum">
              <a:rPr lang="ru-RU" smtClean="0"/>
              <a:t>8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8510463-E1C1-4A41-8075-38B71411F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078" y="3414093"/>
            <a:ext cx="5787292" cy="311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323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79AE75-90CB-4B99-8059-3A4E5990B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85336"/>
          </a:xfrm>
        </p:spPr>
        <p:txBody>
          <a:bodyPr/>
          <a:lstStyle/>
          <a:p>
            <a:r>
              <a:rPr lang="ru-RU" dirty="0"/>
              <a:t>Классы схем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43F4346-6EC6-48C8-A9EA-B7091C4C1B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015" y="1406842"/>
            <a:ext cx="8050335" cy="5085534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05283E3-9636-40EE-8902-B57547ED9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E1DA-40E9-4549-8F68-709A3363F48C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597034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228</TotalTime>
  <Words>1685</Words>
  <Application>Microsoft Office PowerPoint</Application>
  <PresentationFormat>Экран (4:3)</PresentationFormat>
  <Paragraphs>197</Paragraphs>
  <Slides>37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Google Sans</vt:lpstr>
      <vt:lpstr>Тема Office</vt:lpstr>
      <vt:lpstr>Лекция 2</vt:lpstr>
      <vt:lpstr>Подходы</vt:lpstr>
      <vt:lpstr>Уровни применения</vt:lpstr>
      <vt:lpstr>Методологии</vt:lpstr>
      <vt:lpstr>Основные подходы</vt:lpstr>
      <vt:lpstr>Задача определяет подход</vt:lpstr>
      <vt:lpstr>Ключевые аспекты</vt:lpstr>
      <vt:lpstr>Словарь</vt:lpstr>
      <vt:lpstr>Классы схем</vt:lpstr>
      <vt:lpstr>Раздел 2. Динамические и непрерывные динамические системы</vt:lpstr>
      <vt:lpstr>Общая динамическая система (функциональная модель)</vt:lpstr>
      <vt:lpstr>Общая динамическая система (структурная модель)</vt:lpstr>
      <vt:lpstr>Дискретная динамическая система</vt:lpstr>
      <vt:lpstr>Реализация модели</vt:lpstr>
      <vt:lpstr>Непрерывная динамическая система</vt:lpstr>
      <vt:lpstr>Решения динамической системы, 1/2</vt:lpstr>
      <vt:lpstr>Решения динамической системы, 2/2</vt:lpstr>
      <vt:lpstr>Аналитическое решение</vt:lpstr>
      <vt:lpstr>Раздел 3. Примеры моделей</vt:lpstr>
      <vt:lpstr>Модели изменения численности популяции</vt:lpstr>
      <vt:lpstr>Модель Мальтуса, 1/2</vt:lpstr>
      <vt:lpstr>Модель Мальтуса 2/2</vt:lpstr>
      <vt:lpstr>Решения уравнения модели Мальтуса</vt:lpstr>
      <vt:lpstr>Графики модели Мальтуса</vt:lpstr>
      <vt:lpstr>Модель Ферхюльста</vt:lpstr>
      <vt:lpstr>Решение модели Ферхюльста</vt:lpstr>
      <vt:lpstr>Графики модели</vt:lpstr>
      <vt:lpstr>Асимптоты модели</vt:lpstr>
      <vt:lpstr>Пример хаотического поведения </vt:lpstr>
      <vt:lpstr>Аттрактор</vt:lpstr>
      <vt:lpstr>Аттрактор Лоренца, 1/2</vt:lpstr>
      <vt:lpstr>Аттрактор Лоренца, 2/2</vt:lpstr>
      <vt:lpstr>Чувствительность аттрактора</vt:lpstr>
      <vt:lpstr>Модель Лоренца (SciLab)</vt:lpstr>
      <vt:lpstr>Пример 3 – Динамическая и дискретная системы</vt:lpstr>
      <vt:lpstr>Резюмируя вышесказанное</vt:lpstr>
      <vt:lpstr>Использованные источники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Лекция 2</dc:title>
  <dc:creator>Анатолий Шамшев</dc:creator>
  <cp:lastModifiedBy>Анатолий Шамшев</cp:lastModifiedBy>
  <cp:revision>31</cp:revision>
  <dcterms:created xsi:type="dcterms:W3CDTF">2024-07-25T06:46:17Z</dcterms:created>
  <dcterms:modified xsi:type="dcterms:W3CDTF">2024-07-30T06:59:40Z</dcterms:modified>
</cp:coreProperties>
</file>